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85" r:id="rId3"/>
    <p:sldId id="258" r:id="rId4"/>
    <p:sldId id="259" r:id="rId5"/>
    <p:sldId id="260" r:id="rId6"/>
    <p:sldId id="276" r:id="rId7"/>
    <p:sldId id="265" r:id="rId8"/>
    <p:sldId id="277" r:id="rId9"/>
    <p:sldId id="286" r:id="rId10"/>
    <p:sldId id="264" r:id="rId11"/>
    <p:sldId id="280" r:id="rId12"/>
    <p:sldId id="269" r:id="rId13"/>
    <p:sldId id="284" r:id="rId14"/>
    <p:sldId id="274" r:id="rId15"/>
  </p:sldIdLst>
  <p:sldSz cx="18288000" cy="10287000"/>
  <p:notesSz cx="6858000" cy="9144000"/>
  <p:embeddedFontLst>
    <p:embeddedFont>
      <p:font typeface="Archivo Black" panose="020B0604020202020204" charset="0"/>
      <p:regular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  <p:embeddedFont>
      <p:font typeface="Montserrat Light" panose="00000400000000000000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7" autoAdjust="0"/>
    <p:restoredTop sz="94622" autoAdjust="0"/>
  </p:normalViewPr>
  <p:slideViewPr>
    <p:cSldViewPr>
      <p:cViewPr varScale="1">
        <p:scale>
          <a:sx n="44" d="100"/>
          <a:sy n="44" d="100"/>
        </p:scale>
        <p:origin x="86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CDF24-2E67-460B-9753-F8994A6AFBF3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92AA3-B91D-4B71-85E4-B83F1482D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92AA3-B91D-4B71-85E4-B83F1482D0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4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92AA3-B91D-4B71-85E4-B83F1482D0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7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10" Type="http://schemas.openxmlformats.org/officeDocument/2006/relationships/image" Target="../media/image50.jp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g"/><Relationship Id="rId5" Type="http://schemas.openxmlformats.org/officeDocument/2006/relationships/image" Target="../media/image4.png"/><Relationship Id="rId10" Type="http://schemas.openxmlformats.org/officeDocument/2006/relationships/image" Target="../media/image16.jpg"/><Relationship Id="rId4" Type="http://schemas.openxmlformats.org/officeDocument/2006/relationships/image" Target="../media/image11.sv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cxnSp>
        <p:nvCxnSpPr>
          <p:cNvPr id="17" name="Straight Connector 16"/>
          <p:cNvCxnSpPr/>
          <p:nvPr/>
        </p:nvCxnSpPr>
        <p:spPr>
          <a:xfrm>
            <a:off x="0" y="9334500"/>
            <a:ext cx="101346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191521" y="3270352"/>
            <a:ext cx="9904959" cy="4240397"/>
            <a:chOff x="0" y="-19050"/>
            <a:chExt cx="2608713" cy="964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7510749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25258" y="2014770"/>
            <a:ext cx="4512904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 dirty="0">
                <a:solidFill>
                  <a:srgbClr val="1F243B"/>
                </a:solidFill>
                <a:latin typeface="Montserrat Classic Bold"/>
              </a:rPr>
              <a:t>PALMORIA GROUP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34303" y="3816658"/>
            <a:ext cx="9904958" cy="18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94"/>
              </a:lnSpc>
            </a:pPr>
            <a:r>
              <a:rPr lang="en-US" sz="6600" spc="74" dirty="0">
                <a:solidFill>
                  <a:srgbClr val="1F243B"/>
                </a:solidFill>
                <a:latin typeface="Archivo Black"/>
              </a:rPr>
              <a:t>EMBRACING EQUITY: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4303" y="4723258"/>
            <a:ext cx="9497482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sz="4800" spc="140" dirty="0">
              <a:solidFill>
                <a:srgbClr val="1F243B"/>
              </a:solidFill>
              <a:latin typeface="Montserrat Classic Bold"/>
            </a:endParaRPr>
          </a:p>
          <a:p>
            <a:r>
              <a:rPr lang="en-US" sz="4800" spc="140" dirty="0">
                <a:solidFill>
                  <a:srgbClr val="1F243B"/>
                </a:solidFill>
                <a:latin typeface="Montserrat Classic" panose="020B0604020202020204" charset="0"/>
              </a:rPr>
              <a:t>Charting A Course For Palmoria’s Inclusive Future.</a:t>
            </a:r>
          </a:p>
        </p:txBody>
      </p:sp>
      <p:sp>
        <p:nvSpPr>
          <p:cNvPr id="14" name="Freeform 14"/>
          <p:cNvSpPr/>
          <p:nvPr/>
        </p:nvSpPr>
        <p:spPr>
          <a:xfrm>
            <a:off x="8276673" y="940297"/>
            <a:ext cx="1310109" cy="1036373"/>
          </a:xfrm>
          <a:custGeom>
            <a:avLst/>
            <a:gdLst/>
            <a:ahLst/>
            <a:cxnLst/>
            <a:rect l="l" t="t" r="r" b="b"/>
            <a:pathLst>
              <a:path w="1310109" h="1036373">
                <a:moveTo>
                  <a:pt x="0" y="0"/>
                </a:moveTo>
                <a:lnTo>
                  <a:pt x="1310110" y="0"/>
                </a:lnTo>
                <a:lnTo>
                  <a:pt x="1310110" y="1036373"/>
                </a:lnTo>
                <a:lnTo>
                  <a:pt x="0" y="1036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3"/>
          <p:cNvSpPr txBox="1"/>
          <p:nvPr/>
        </p:nvSpPr>
        <p:spPr>
          <a:xfrm>
            <a:off x="1094318" y="9410700"/>
            <a:ext cx="8811682" cy="42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1"/>
              </a:lnSpc>
            </a:pPr>
            <a:r>
              <a:rPr lang="en-US" sz="2653" spc="140" dirty="0">
                <a:solidFill>
                  <a:srgbClr val="1F243B"/>
                </a:solidFill>
                <a:latin typeface="Montserrat Classic Bold"/>
              </a:rPr>
              <a:t>INTRA  ANALYTICS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70918" y="3582726"/>
            <a:ext cx="9566473" cy="37274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1043358" y="8836453"/>
            <a:ext cx="8811682" cy="421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1"/>
              </a:lnSpc>
            </a:pPr>
            <a:r>
              <a:rPr lang="en-US" sz="2200" spc="140" dirty="0">
                <a:solidFill>
                  <a:srgbClr val="1F243B"/>
                </a:solidFill>
                <a:latin typeface="Montserrat Classic Bold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20896" r="27394" b="8203"/>
          <a:stretch/>
        </p:blipFill>
        <p:spPr>
          <a:xfrm>
            <a:off x="-5256" y="55946"/>
            <a:ext cx="18537357" cy="10421553"/>
          </a:xfrm>
          <a:prstGeom prst="rect">
            <a:avLst/>
          </a:prstGeom>
        </p:spPr>
      </p:pic>
      <p:grpSp>
        <p:nvGrpSpPr>
          <p:cNvPr id="27" name="Group 3"/>
          <p:cNvGrpSpPr/>
          <p:nvPr/>
        </p:nvGrpSpPr>
        <p:grpSpPr>
          <a:xfrm>
            <a:off x="-1" y="2702"/>
            <a:ext cx="18532101" cy="10474797"/>
            <a:chOff x="0" y="0"/>
            <a:chExt cx="4106471" cy="2167467"/>
          </a:xfrm>
        </p:grpSpPr>
        <p:sp>
          <p:nvSpPr>
            <p:cNvPr id="28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29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62700" y="6099870"/>
            <a:ext cx="3189627" cy="830193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688360" y="3619500"/>
            <a:ext cx="8839200" cy="391736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354162" y="3705044"/>
            <a:ext cx="3740373" cy="3809999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11"/>
          <p:cNvSpPr txBox="1"/>
          <p:nvPr/>
        </p:nvSpPr>
        <p:spPr>
          <a:xfrm>
            <a:off x="10527560" y="1238083"/>
            <a:ext cx="3189627" cy="830193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365666" y="4305300"/>
            <a:ext cx="7692734" cy="158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600" spc="173" dirty="0">
                <a:solidFill>
                  <a:schemeClr val="bg1"/>
                </a:solidFill>
                <a:latin typeface="Archivo Black"/>
              </a:rPr>
              <a:t>Let’s get into 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3600" u="none" strike="noStrike" spc="173" dirty="0">
                <a:solidFill>
                  <a:schemeClr val="bg1"/>
                </a:solidFill>
                <a:latin typeface="Archivo Black"/>
              </a:rPr>
              <a:t>PowerBI to see our findings </a:t>
            </a:r>
          </a:p>
        </p:txBody>
      </p:sp>
      <p:sp>
        <p:nvSpPr>
          <p:cNvPr id="23" name="TextBox 19"/>
          <p:cNvSpPr txBox="1"/>
          <p:nvPr/>
        </p:nvSpPr>
        <p:spPr>
          <a:xfrm>
            <a:off x="2365666" y="6142390"/>
            <a:ext cx="7590940" cy="34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300" spc="30" dirty="0">
                <a:solidFill>
                  <a:schemeClr val="accent6"/>
                </a:solidFill>
                <a:latin typeface="Montserrat Classic"/>
              </a:rPr>
              <a:t>A picture they say is worth a thousand words…</a:t>
            </a:r>
          </a:p>
        </p:txBody>
      </p:sp>
      <p:sp>
        <p:nvSpPr>
          <p:cNvPr id="6" name="Flowchart: Data 5"/>
          <p:cNvSpPr/>
          <p:nvPr/>
        </p:nvSpPr>
        <p:spPr>
          <a:xfrm>
            <a:off x="-3336192" y="571500"/>
            <a:ext cx="10049104" cy="1143000"/>
          </a:xfrm>
          <a:prstGeom prst="flowChartInputOutpu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27"/>
          <p:cNvSpPr txBox="1"/>
          <p:nvPr/>
        </p:nvSpPr>
        <p:spPr>
          <a:xfrm>
            <a:off x="1153483" y="728410"/>
            <a:ext cx="5029200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62"/>
              </a:lnSpc>
              <a:spcBef>
                <a:spcPct val="0"/>
              </a:spcBef>
            </a:pPr>
            <a:r>
              <a:rPr lang="en-US" sz="4500" spc="40" dirty="0">
                <a:solidFill>
                  <a:schemeClr val="bg1"/>
                </a:solidFill>
                <a:latin typeface="Archivo Black"/>
              </a:rPr>
              <a:t>FINDINGS</a:t>
            </a:r>
          </a:p>
        </p:txBody>
      </p:sp>
      <p:sp>
        <p:nvSpPr>
          <p:cNvPr id="20" name="AutoShape 37"/>
          <p:cNvSpPr/>
          <p:nvPr/>
        </p:nvSpPr>
        <p:spPr>
          <a:xfrm>
            <a:off x="1153483" y="473115"/>
            <a:ext cx="5410200" cy="0"/>
          </a:xfrm>
          <a:prstGeom prst="lin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8"/>
          <p:cNvGrpSpPr/>
          <p:nvPr/>
        </p:nvGrpSpPr>
        <p:grpSpPr>
          <a:xfrm>
            <a:off x="874330" y="1659565"/>
            <a:ext cx="3578940" cy="135670"/>
            <a:chOff x="0" y="0"/>
            <a:chExt cx="4519796" cy="218865"/>
          </a:xfrm>
          <a:solidFill>
            <a:schemeClr val="accent6"/>
          </a:solidFill>
        </p:grpSpPr>
        <p:sp>
          <p:nvSpPr>
            <p:cNvPr id="24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25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83558" y="984829"/>
            <a:ext cx="11613842" cy="87306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870968" y="1593771"/>
            <a:ext cx="5530832" cy="89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</a:rPr>
              <a:t>LIMITATIONS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1094" y="2529926"/>
            <a:ext cx="8167706" cy="6846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000" spc="-48" dirty="0">
                <a:solidFill>
                  <a:srgbClr val="010101"/>
                </a:solidFill>
                <a:latin typeface="Montserrat Light" charset="0"/>
              </a:rPr>
              <a:t>The dataset provided was missing key elements  such as employee grade, job roles, and leadership  positions.</a:t>
            </a:r>
          </a:p>
          <a:p>
            <a:pPr>
              <a:lnSpc>
                <a:spcPct val="150000"/>
              </a:lnSpc>
            </a:pPr>
            <a:endParaRPr lang="en-US" sz="3000" spc="-48" dirty="0">
              <a:solidFill>
                <a:srgbClr val="010101"/>
              </a:solidFill>
              <a:latin typeface="Montserrat Light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000" spc="-48" dirty="0">
                <a:solidFill>
                  <a:srgbClr val="010101"/>
                </a:solidFill>
                <a:latin typeface="Montserrat Light" charset="0"/>
              </a:rPr>
              <a:t>Company revenue was also not provided, making it difficult to advise accordingly for compliance in the increment of salaries.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sz="3000" spc="-48" dirty="0">
              <a:solidFill>
                <a:srgbClr val="010101"/>
              </a:solidFill>
              <a:latin typeface="Montserrat Light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000" spc="-48" dirty="0">
                <a:solidFill>
                  <a:srgbClr val="010101"/>
                </a:solidFill>
                <a:latin typeface="Montserrat Light" charset="0"/>
              </a:rPr>
              <a:t>The undisclosed gender affected the accuracy of the findings</a:t>
            </a:r>
          </a:p>
        </p:txBody>
      </p:sp>
    </p:spTree>
    <p:extLst>
      <p:ext uri="{BB962C8B-B14F-4D97-AF65-F5344CB8AC3E}">
        <p14:creationId xmlns:p14="http://schemas.microsoft.com/office/powerpoint/2010/main" val="156070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617642" y="-2724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859" y="946918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574" b="-3157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4251" y="-63858"/>
            <a:ext cx="14762966" cy="1625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endParaRPr lang="en-US" sz="5283" u="none" strike="noStrike" spc="184" dirty="0">
              <a:solidFill>
                <a:srgbClr val="010101"/>
              </a:solidFill>
              <a:latin typeface="Archivo Black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5283" spc="184" dirty="0">
                <a:solidFill>
                  <a:srgbClr val="010101"/>
                </a:solidFill>
                <a:latin typeface="Archivo Black"/>
              </a:rPr>
              <a:t>BUSINESS </a:t>
            </a: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</a:rPr>
              <a:t>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4251" y="1638300"/>
            <a:ext cx="14762966" cy="5586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3300" dirty="0">
                <a:solidFill>
                  <a:srgbClr val="100F0D"/>
                </a:solidFill>
                <a:latin typeface="Montserrat Light"/>
              </a:rPr>
              <a:t>Promote diversity in biased areas through mentorship and rewards</a:t>
            </a:r>
          </a:p>
          <a:p>
            <a:pPr algn="just"/>
            <a:endParaRPr lang="en-US" sz="3300" dirty="0">
              <a:solidFill>
                <a:srgbClr val="100F0D"/>
              </a:solidFill>
              <a:latin typeface="Montserrat Light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300" dirty="0">
                <a:solidFill>
                  <a:srgbClr val="100F0D"/>
                </a:solidFill>
                <a:latin typeface="Montserrat Light"/>
              </a:rPr>
              <a:t>Utilize the model provided to ensure accuracy and balance in future hiring processes in specific departments and locations. 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300" dirty="0">
              <a:solidFill>
                <a:srgbClr val="100F0D"/>
              </a:solidFill>
              <a:latin typeface="Montserrat Light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300" dirty="0">
                <a:solidFill>
                  <a:srgbClr val="100F0D"/>
                </a:solidFill>
                <a:latin typeface="Montserrat Light"/>
              </a:rPr>
              <a:t>Review and adjust salary structure for wage standard compliance</a:t>
            </a:r>
          </a:p>
          <a:p>
            <a:pPr algn="just"/>
            <a:endParaRPr lang="en-US" sz="3300" dirty="0">
              <a:solidFill>
                <a:srgbClr val="100F0D"/>
              </a:solidFill>
              <a:latin typeface="Montserrat Light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300" dirty="0">
                <a:solidFill>
                  <a:srgbClr val="100F0D"/>
                </a:solidFill>
                <a:latin typeface="Montserrat Light"/>
              </a:rPr>
              <a:t>Create feedback channels for ongoing workplace fairness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300" dirty="0">
              <a:solidFill>
                <a:srgbClr val="100F0D"/>
              </a:solidFill>
              <a:latin typeface="Montserrat Light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300" dirty="0">
                <a:solidFill>
                  <a:srgbClr val="100F0D"/>
                </a:solidFill>
                <a:latin typeface="Montserrat Light"/>
              </a:rPr>
              <a:t>Require employees to choose a binary gender identity for analysis purposes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342900"/>
            <a:ext cx="17297400" cy="99441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42" y="8087651"/>
            <a:ext cx="4536606" cy="1399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386" r="-12138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21151" y="959844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56593" y="6318889"/>
            <a:ext cx="3780505" cy="1976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408"/>
              </a:lnSpc>
              <a:spcBef>
                <a:spcPct val="0"/>
              </a:spcBef>
            </a:pPr>
            <a:r>
              <a:rPr lang="en-US" sz="8500" dirty="0">
                <a:solidFill>
                  <a:srgbClr val="010101"/>
                </a:solidFill>
                <a:latin typeface="Archivo Black"/>
              </a:rPr>
              <a:t>49.2</a:t>
            </a:r>
            <a:r>
              <a:rPr lang="en-US" sz="8500" u="none" strike="noStrike" dirty="0">
                <a:solidFill>
                  <a:srgbClr val="010101"/>
                </a:solidFill>
                <a:latin typeface="Archivo Black"/>
              </a:rPr>
              <a:t>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21151" y="2029177"/>
            <a:ext cx="1102384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spc="155" dirty="0">
                <a:solidFill>
                  <a:srgbClr val="000000"/>
                </a:solidFill>
                <a:latin typeface="Montserrat Light"/>
              </a:rPr>
              <a:t>The insights derived from our findings show that the gender gap between male and female is minimal, therefore the news must be debunked.</a:t>
            </a:r>
          </a:p>
          <a:p>
            <a:endParaRPr lang="en-US" sz="3000" spc="155" dirty="0">
              <a:solidFill>
                <a:srgbClr val="000000"/>
              </a:solidFill>
              <a:latin typeface="Montserrat Light"/>
            </a:endParaRPr>
          </a:p>
          <a:p>
            <a:r>
              <a:rPr lang="en-US" sz="3000" spc="155" dirty="0">
                <a:solidFill>
                  <a:srgbClr val="000000"/>
                </a:solidFill>
                <a:latin typeface="Montserrat Light"/>
              </a:rPr>
              <a:t>However, the minimum wage requirement is a major issue that needs to be addressed with immediate effect to ensure compliance and employee satisfaction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96755" y="6318889"/>
            <a:ext cx="3780505" cy="1976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8500" dirty="0">
                <a:solidFill>
                  <a:srgbClr val="010101"/>
                </a:solidFill>
                <a:latin typeface="Archivo Black"/>
              </a:rPr>
              <a:t>46.5</a:t>
            </a:r>
            <a:r>
              <a:rPr lang="en-US" sz="8500" u="none" strike="noStrike" dirty="0">
                <a:solidFill>
                  <a:srgbClr val="010101"/>
                </a:solidFill>
                <a:latin typeface="Archivo Black"/>
              </a:rPr>
              <a:t>%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704" y="8087651"/>
            <a:ext cx="4536606" cy="13992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B0B01C-ED67-B1B7-7F38-517151037960}"/>
              </a:ext>
            </a:extLst>
          </p:cNvPr>
          <p:cNvSpPr txBox="1"/>
          <p:nvPr/>
        </p:nvSpPr>
        <p:spPr>
          <a:xfrm>
            <a:off x="7409544" y="9486900"/>
            <a:ext cx="173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DA69E8-32DB-70E3-216D-816A21BC8636}"/>
              </a:ext>
            </a:extLst>
          </p:cNvPr>
          <p:cNvSpPr txBox="1"/>
          <p:nvPr/>
        </p:nvSpPr>
        <p:spPr>
          <a:xfrm>
            <a:off x="11981544" y="9486899"/>
            <a:ext cx="1896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FEMALES</a:t>
            </a:r>
          </a:p>
        </p:txBody>
      </p:sp>
    </p:spTree>
    <p:extLst>
      <p:ext uri="{BB962C8B-B14F-4D97-AF65-F5344CB8AC3E}">
        <p14:creationId xmlns:p14="http://schemas.microsoft.com/office/powerpoint/2010/main" val="226729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2179183" y="6322679"/>
            <a:ext cx="9443414" cy="158057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0447" y="1809640"/>
            <a:ext cx="9963574" cy="5604440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037052" y="3009900"/>
            <a:ext cx="8585545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2000" u="none" strike="noStrike" dirty="0">
                <a:solidFill>
                  <a:srgbClr val="FFFFFF"/>
                </a:solidFill>
                <a:latin typeface="Archivo Black"/>
              </a:rPr>
              <a:t>THANK </a:t>
            </a:r>
            <a:endParaRPr lang="en-US" sz="12000" dirty="0">
              <a:solidFill>
                <a:srgbClr val="FFFFFF"/>
              </a:solidFill>
              <a:latin typeface="Archivo Black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12000" u="none" strike="noStrike" dirty="0">
                <a:solidFill>
                  <a:srgbClr val="FFFFFF"/>
                </a:solidFill>
                <a:latin typeface="Archivo Black"/>
              </a:rPr>
              <a:t>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  <a:solidFill>
            <a:schemeClr val="bg1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  <a:noFill/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24985" b="-2498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25078" b="-25078"/>
              </a:stretch>
            </a:blipFill>
          </p:spPr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133" y="910097"/>
            <a:ext cx="2667000" cy="1500187"/>
          </a:xfrm>
          <a:prstGeom prst="rect">
            <a:avLst/>
          </a:prstGeom>
        </p:spPr>
      </p:pic>
      <p:sp>
        <p:nvSpPr>
          <p:cNvPr id="35" name="TextBox 11"/>
          <p:cNvSpPr txBox="1"/>
          <p:nvPr/>
        </p:nvSpPr>
        <p:spPr>
          <a:xfrm>
            <a:off x="12924060" y="2410284"/>
            <a:ext cx="273307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000" spc="-61" dirty="0">
                <a:solidFill>
                  <a:srgbClr val="1F243B"/>
                </a:solidFill>
                <a:latin typeface="Montserrat Classic Bold"/>
              </a:rPr>
              <a:t>PALMORIA GROUP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7" t="12477" r="27744" b="50271"/>
          <a:stretch/>
        </p:blipFill>
        <p:spPr>
          <a:xfrm>
            <a:off x="12924060" y="3771900"/>
            <a:ext cx="2770794" cy="2242472"/>
          </a:xfrm>
          <a:prstGeom prst="rect">
            <a:avLst/>
          </a:prstGeom>
        </p:spPr>
      </p:pic>
      <p:sp>
        <p:nvSpPr>
          <p:cNvPr id="39" name="TextBox 13"/>
          <p:cNvSpPr txBox="1"/>
          <p:nvPr/>
        </p:nvSpPr>
        <p:spPr>
          <a:xfrm>
            <a:off x="13106400" y="5806417"/>
            <a:ext cx="26670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1"/>
              </a:lnSpc>
            </a:pPr>
            <a:r>
              <a:rPr lang="en-US" sz="2400" spc="140" dirty="0">
                <a:solidFill>
                  <a:srgbClr val="1F243B"/>
                </a:solidFill>
                <a:latin typeface="Montserrat Classic Bold"/>
              </a:rPr>
              <a:t>Intra Analytics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516600" cy="109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-12555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 dirty="0">
                <a:solidFill>
                  <a:schemeClr val="accent6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50039" y="5952069"/>
            <a:ext cx="3276246" cy="41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spc="244">
                <a:solidFill>
                  <a:srgbClr val="1F243B"/>
                </a:solidFill>
                <a:latin typeface="Montserrat Light"/>
              </a:rPr>
              <a:t>Meet The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F2994A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2698" y="5958011"/>
            <a:ext cx="2743420" cy="42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1F243B"/>
                </a:solidFill>
                <a:latin typeface="Montserrat Light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F2994A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8943" y="5914179"/>
            <a:ext cx="2743420" cy="86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1F243B"/>
                </a:solidFill>
                <a:latin typeface="Montserrat Light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F2994A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2776" y="5958011"/>
            <a:ext cx="2743420" cy="86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1F243B"/>
                </a:solidFill>
                <a:latin typeface="Montserrat Light"/>
              </a:rPr>
              <a:t>Key Business Questions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F2994A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50039" y="8019240"/>
            <a:ext cx="327624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1F243B"/>
                </a:solidFill>
                <a:latin typeface="Montserrat Light"/>
              </a:rPr>
              <a:t>Approach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F2994A"/>
                </a:solidFill>
                <a:latin typeface="Montserrat Classic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1648" y="8063072"/>
            <a:ext cx="2743420" cy="42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2520" spc="246">
                <a:solidFill>
                  <a:srgbClr val="1F243B"/>
                </a:solidFill>
                <a:latin typeface="Montserrat Light"/>
              </a:rPr>
              <a:t>Findings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F2994A"/>
                </a:solidFill>
                <a:latin typeface="Montserrat Classic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94447" y="8081941"/>
            <a:ext cx="3538804" cy="40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2450" spc="240">
                <a:solidFill>
                  <a:srgbClr val="1F243B"/>
                </a:solidFill>
                <a:latin typeface="Montserrat Light"/>
              </a:rPr>
              <a:t>Recommendations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03276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F2994A"/>
                </a:solidFill>
                <a:latin typeface="Montserrat Classic Bold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4953" y="8063166"/>
            <a:ext cx="2743420" cy="42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1F243B"/>
                </a:solidFill>
                <a:latin typeface="Montserrat Light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44668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5" name="Rectangle 54"/>
          <p:cNvSpPr/>
          <p:nvPr/>
        </p:nvSpPr>
        <p:spPr>
          <a:xfrm>
            <a:off x="-1" y="235168"/>
            <a:ext cx="18368159" cy="138949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670175" y="413461"/>
            <a:ext cx="8086442" cy="113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latin typeface="Archivo Black"/>
              </a:rPr>
              <a:t>MEET THE TEAM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04009" y="560463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396650" y="4561897"/>
            <a:ext cx="4056131" cy="1248236"/>
            <a:chOff x="-78861" y="-137354"/>
            <a:chExt cx="891661" cy="27640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139047"/>
            </a:xfrm>
            <a:custGeom>
              <a:avLst/>
              <a:gdLst/>
              <a:ahLst/>
              <a:cxnLst/>
              <a:rect l="l" t="t" r="r" b="b"/>
              <a:pathLst>
                <a:path w="812800" h="139047">
                  <a:moveTo>
                    <a:pt x="0" y="0"/>
                  </a:moveTo>
                  <a:lnTo>
                    <a:pt x="812800" y="0"/>
                  </a:lnTo>
                  <a:lnTo>
                    <a:pt x="812800" y="139047"/>
                  </a:lnTo>
                  <a:lnTo>
                    <a:pt x="0" y="139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-78861" y="-137354"/>
              <a:ext cx="812800" cy="16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1F243B"/>
                  </a:solidFill>
                  <a:latin typeface="Montserrat Classic"/>
                </a:rPr>
                <a:t>Olabisi Jamiu J.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392531" y="4657265"/>
            <a:ext cx="3483246" cy="1248235"/>
            <a:chOff x="-104598" y="-189705"/>
            <a:chExt cx="917398" cy="32875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139047"/>
            </a:xfrm>
            <a:custGeom>
              <a:avLst/>
              <a:gdLst/>
              <a:ahLst/>
              <a:cxnLst/>
              <a:rect l="l" t="t" r="r" b="b"/>
              <a:pathLst>
                <a:path w="812800" h="139047">
                  <a:moveTo>
                    <a:pt x="0" y="0"/>
                  </a:moveTo>
                  <a:lnTo>
                    <a:pt x="812800" y="0"/>
                  </a:lnTo>
                  <a:lnTo>
                    <a:pt x="812800" y="139047"/>
                  </a:lnTo>
                  <a:lnTo>
                    <a:pt x="0" y="139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-104598" y="-189705"/>
              <a:ext cx="812800" cy="16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1F243B"/>
                  </a:solidFill>
                  <a:latin typeface="Montserrat Classic"/>
                </a:rPr>
                <a:t>Daniella E. Atike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65930" y="4622170"/>
            <a:ext cx="3115279" cy="1187963"/>
            <a:chOff x="0" y="-173831"/>
            <a:chExt cx="820485" cy="31287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139047"/>
            </a:xfrm>
            <a:custGeom>
              <a:avLst/>
              <a:gdLst/>
              <a:ahLst/>
              <a:cxnLst/>
              <a:rect l="l" t="t" r="r" b="b"/>
              <a:pathLst>
                <a:path w="812800" h="139047">
                  <a:moveTo>
                    <a:pt x="0" y="0"/>
                  </a:moveTo>
                  <a:lnTo>
                    <a:pt x="812800" y="0"/>
                  </a:lnTo>
                  <a:lnTo>
                    <a:pt x="812800" y="139047"/>
                  </a:lnTo>
                  <a:lnTo>
                    <a:pt x="0" y="139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85" y="-173831"/>
              <a:ext cx="812800" cy="16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1F243B"/>
                  </a:solidFill>
                  <a:latin typeface="Montserrat Classic"/>
                </a:rPr>
                <a:t>Esheti Stephen A.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814547" y="4622170"/>
            <a:ext cx="4330453" cy="1187963"/>
            <a:chOff x="0" y="-173831"/>
            <a:chExt cx="1140531" cy="31287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40531" cy="139047"/>
            </a:xfrm>
            <a:custGeom>
              <a:avLst/>
              <a:gdLst/>
              <a:ahLst/>
              <a:cxnLst/>
              <a:rect l="l" t="t" r="r" b="b"/>
              <a:pathLst>
                <a:path w="1140531" h="139047">
                  <a:moveTo>
                    <a:pt x="0" y="0"/>
                  </a:moveTo>
                  <a:lnTo>
                    <a:pt x="1140531" y="0"/>
                  </a:lnTo>
                  <a:lnTo>
                    <a:pt x="1140531" y="139047"/>
                  </a:lnTo>
                  <a:lnTo>
                    <a:pt x="0" y="139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173831"/>
              <a:ext cx="1140531" cy="16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1F243B"/>
                  </a:solidFill>
                  <a:latin typeface="Montserrat Classic"/>
                </a:rPr>
                <a:t>Onyekwe Immaculeta C.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3097364" y="8720495"/>
            <a:ext cx="3162299" cy="763782"/>
            <a:chOff x="-20069" y="0"/>
            <a:chExt cx="832869" cy="20116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139047"/>
            </a:xfrm>
            <a:custGeom>
              <a:avLst/>
              <a:gdLst/>
              <a:ahLst/>
              <a:cxnLst/>
              <a:rect l="l" t="t" r="r" b="b"/>
              <a:pathLst>
                <a:path w="812800" h="139047">
                  <a:moveTo>
                    <a:pt x="0" y="0"/>
                  </a:moveTo>
                  <a:lnTo>
                    <a:pt x="812800" y="0"/>
                  </a:lnTo>
                  <a:lnTo>
                    <a:pt x="812800" y="139047"/>
                  </a:lnTo>
                  <a:lnTo>
                    <a:pt x="0" y="139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-20069" y="33538"/>
              <a:ext cx="812800" cy="16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1F243B"/>
                  </a:solidFill>
                  <a:latin typeface="Montserrat Classic"/>
                </a:rPr>
                <a:t>Olabode Kayode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124698" y="8850459"/>
            <a:ext cx="3413911" cy="884648"/>
            <a:chOff x="-86337" y="-93946"/>
            <a:chExt cx="899137" cy="23299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139047"/>
            </a:xfrm>
            <a:custGeom>
              <a:avLst/>
              <a:gdLst/>
              <a:ahLst/>
              <a:cxnLst/>
              <a:rect l="l" t="t" r="r" b="b"/>
              <a:pathLst>
                <a:path w="812800" h="139047">
                  <a:moveTo>
                    <a:pt x="0" y="0"/>
                  </a:moveTo>
                  <a:lnTo>
                    <a:pt x="812800" y="0"/>
                  </a:lnTo>
                  <a:lnTo>
                    <a:pt x="812800" y="139047"/>
                  </a:lnTo>
                  <a:lnTo>
                    <a:pt x="0" y="139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-86337" y="-93946"/>
              <a:ext cx="812800" cy="16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1F243B"/>
                  </a:solidFill>
                  <a:latin typeface="Montserrat Classic"/>
                </a:rPr>
                <a:t>Itohan Ugo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0527522" y="8796211"/>
            <a:ext cx="4179079" cy="636442"/>
            <a:chOff x="0" y="-28575"/>
            <a:chExt cx="1100663" cy="16762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27804" cy="139047"/>
            </a:xfrm>
            <a:custGeom>
              <a:avLst/>
              <a:gdLst/>
              <a:ahLst/>
              <a:cxnLst/>
              <a:rect l="l" t="t" r="r" b="b"/>
              <a:pathLst>
                <a:path w="1027804" h="139047">
                  <a:moveTo>
                    <a:pt x="0" y="0"/>
                  </a:moveTo>
                  <a:lnTo>
                    <a:pt x="1027804" y="0"/>
                  </a:lnTo>
                  <a:lnTo>
                    <a:pt x="1027804" y="139047"/>
                  </a:lnTo>
                  <a:lnTo>
                    <a:pt x="0" y="139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2859" y="-28575"/>
              <a:ext cx="1027804" cy="16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1F243B"/>
                  </a:solidFill>
                  <a:latin typeface="Montserrat Classic"/>
                </a:rPr>
                <a:t>Muhammad Abdulhadi</a:t>
              </a:r>
            </a:p>
          </p:txBody>
        </p:sp>
      </p:grpSp>
      <p:sp>
        <p:nvSpPr>
          <p:cNvPr id="56" name="Freeform 3"/>
          <p:cNvSpPr/>
          <p:nvPr/>
        </p:nvSpPr>
        <p:spPr>
          <a:xfrm rot="20062539">
            <a:off x="13528359" y="8888052"/>
            <a:ext cx="6526635" cy="428669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7" name="Group 4"/>
          <p:cNvGrpSpPr>
            <a:grpSpLocks noChangeAspect="1"/>
          </p:cNvGrpSpPr>
          <p:nvPr/>
        </p:nvGrpSpPr>
        <p:grpSpPr>
          <a:xfrm rot="10800000" flipH="1">
            <a:off x="12870182" y="7902890"/>
            <a:ext cx="6240437" cy="2909004"/>
            <a:chOff x="0" y="0"/>
            <a:chExt cx="6089457" cy="3425320"/>
          </a:xfrm>
        </p:grpSpPr>
        <p:sp>
          <p:nvSpPr>
            <p:cNvPr id="58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59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6"/>
              <a:stretch>
                <a:fillRect t="-9259" b="-9259"/>
              </a:stretch>
            </a:blipFill>
          </p:spPr>
        </p:sp>
      </p:grpSp>
      <p:pic>
        <p:nvPicPr>
          <p:cNvPr id="84" name="Google Shape;950;p61"/>
          <p:cNvPicPr preferRelativeResize="0"/>
          <p:nvPr/>
        </p:nvPicPr>
        <p:blipFill rotWithShape="1">
          <a:blip r:embed="rId7"/>
          <a:srcRect l="232" t="5340" r="-232" b="25566"/>
          <a:stretch/>
        </p:blipFill>
        <p:spPr>
          <a:xfrm>
            <a:off x="1925570" y="1910593"/>
            <a:ext cx="2743200" cy="274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950;p61">
            <a:extLst>
              <a:ext uri="{FF2B5EF4-FFF2-40B4-BE49-F238E27FC236}">
                <a16:creationId xmlns:a16="http://schemas.microsoft.com/office/drawing/2014/main" id="{1B0A25DD-5F74-45C6-F43C-A942D8E7E8DA}"/>
              </a:ext>
            </a:extLst>
          </p:cNvPr>
          <p:cNvPicPr preferRelativeResize="0"/>
          <p:nvPr/>
        </p:nvPicPr>
        <p:blipFill>
          <a:blip r:embed="rId8"/>
          <a:srcRect l="1807" r="1807"/>
          <a:stretch/>
        </p:blipFill>
        <p:spPr>
          <a:xfrm>
            <a:off x="5660065" y="1942280"/>
            <a:ext cx="2743200" cy="274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Google Shape;950;p61">
            <a:extLst>
              <a:ext uri="{FF2B5EF4-FFF2-40B4-BE49-F238E27FC236}">
                <a16:creationId xmlns:a16="http://schemas.microsoft.com/office/drawing/2014/main" id="{54A8628D-519F-7756-7B27-C645C5A88325}"/>
              </a:ext>
            </a:extLst>
          </p:cNvPr>
          <p:cNvPicPr preferRelativeResize="0"/>
          <p:nvPr/>
        </p:nvPicPr>
        <p:blipFill rotWithShape="1">
          <a:blip r:embed="rId9"/>
          <a:srcRect l="-1429" t="4299" r="1429" b="26607"/>
          <a:stretch/>
        </p:blipFill>
        <p:spPr>
          <a:xfrm>
            <a:off x="9561647" y="1909572"/>
            <a:ext cx="2743200" cy="274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950;p61">
            <a:extLst>
              <a:ext uri="{FF2B5EF4-FFF2-40B4-BE49-F238E27FC236}">
                <a16:creationId xmlns:a16="http://schemas.microsoft.com/office/drawing/2014/main" id="{A91BBEE6-B1D3-25BA-F771-E82B750B06EE}"/>
              </a:ext>
            </a:extLst>
          </p:cNvPr>
          <p:cNvPicPr preferRelativeResize="0"/>
          <p:nvPr/>
        </p:nvPicPr>
        <p:blipFill rotWithShape="1">
          <a:blip r:embed="rId10"/>
          <a:srcRect l="1932" t="5541" r="-1932" b="24539"/>
          <a:stretch/>
        </p:blipFill>
        <p:spPr>
          <a:xfrm>
            <a:off x="13335000" y="1985772"/>
            <a:ext cx="2743200" cy="274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" name="Google Shape;950;p61">
            <a:extLst>
              <a:ext uri="{FF2B5EF4-FFF2-40B4-BE49-F238E27FC236}">
                <a16:creationId xmlns:a16="http://schemas.microsoft.com/office/drawing/2014/main" id="{6C53EF7F-1F99-D6A6-835D-7735A79BA353}"/>
              </a:ext>
            </a:extLst>
          </p:cNvPr>
          <p:cNvPicPr preferRelativeResize="0"/>
          <p:nvPr/>
        </p:nvPicPr>
        <p:blipFill rotWithShape="1">
          <a:blip r:embed="rId11"/>
          <a:srcRect l="840" t="3210" r="-840" b="27748"/>
          <a:stretch/>
        </p:blipFill>
        <p:spPr>
          <a:xfrm>
            <a:off x="7302850" y="6030429"/>
            <a:ext cx="2743200" cy="274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950;p61">
            <a:extLst>
              <a:ext uri="{FF2B5EF4-FFF2-40B4-BE49-F238E27FC236}">
                <a16:creationId xmlns:a16="http://schemas.microsoft.com/office/drawing/2014/main" id="{314A4C9A-F7BE-D2CE-2BA5-F4FC2F884344}"/>
              </a:ext>
            </a:extLst>
          </p:cNvPr>
          <p:cNvPicPr preferRelativeResize="0"/>
          <p:nvPr/>
        </p:nvPicPr>
        <p:blipFill rotWithShape="1">
          <a:blip r:embed="rId12"/>
          <a:srcRect l="-709" t="-69" r="709" b="22319"/>
          <a:stretch/>
        </p:blipFill>
        <p:spPr>
          <a:xfrm rot="20265897">
            <a:off x="3306914" y="6172748"/>
            <a:ext cx="2743200" cy="274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50;p61">
            <a:extLst>
              <a:ext uri="{FF2B5EF4-FFF2-40B4-BE49-F238E27FC236}">
                <a16:creationId xmlns:a16="http://schemas.microsoft.com/office/drawing/2014/main" id="{AAAB501E-0D07-A77A-7DFC-34CB8FCCB04C}"/>
              </a:ext>
            </a:extLst>
          </p:cNvPr>
          <p:cNvPicPr preferRelativeResize="0"/>
          <p:nvPr/>
        </p:nvPicPr>
        <p:blipFill rotWithShape="1">
          <a:blip r:embed="rId13"/>
          <a:srcRect l="-1351" t="6592" r="1351" b="24296"/>
          <a:stretch/>
        </p:blipFill>
        <p:spPr>
          <a:xfrm>
            <a:off x="11107144" y="6042963"/>
            <a:ext cx="2743200" cy="274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62555" y="4146176"/>
            <a:ext cx="368075" cy="294899"/>
            <a:chOff x="0" y="0"/>
            <a:chExt cx="96942" cy="77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942" cy="77669"/>
            </a:xfrm>
            <a:custGeom>
              <a:avLst/>
              <a:gdLst/>
              <a:ahLst/>
              <a:cxnLst/>
              <a:rect l="l" t="t" r="r" b="b"/>
              <a:pathLst>
                <a:path w="96942" h="77669">
                  <a:moveTo>
                    <a:pt x="38834" y="0"/>
                  </a:moveTo>
                  <a:lnTo>
                    <a:pt x="58107" y="0"/>
                  </a:lnTo>
                  <a:cubicBezTo>
                    <a:pt x="79555" y="0"/>
                    <a:pt x="96942" y="17387"/>
                    <a:pt x="96942" y="38834"/>
                  </a:cubicBezTo>
                  <a:lnTo>
                    <a:pt x="96942" y="38834"/>
                  </a:lnTo>
                  <a:cubicBezTo>
                    <a:pt x="96942" y="60282"/>
                    <a:pt x="79555" y="77669"/>
                    <a:pt x="58107" y="77669"/>
                  </a:cubicBezTo>
                  <a:lnTo>
                    <a:pt x="38834" y="77669"/>
                  </a:lnTo>
                  <a:cubicBezTo>
                    <a:pt x="17387" y="77669"/>
                    <a:pt x="0" y="60282"/>
                    <a:pt x="0" y="38834"/>
                  </a:cubicBezTo>
                  <a:lnTo>
                    <a:pt x="0" y="38834"/>
                  </a:lnTo>
                  <a:cubicBezTo>
                    <a:pt x="0" y="17387"/>
                    <a:pt x="17387" y="0"/>
                    <a:pt x="388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6942" cy="144344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023639"/>
            <a:ext cx="8698235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0"/>
              </a:lnSpc>
              <a:spcBef>
                <a:spcPct val="0"/>
              </a:spcBef>
            </a:pPr>
            <a:r>
              <a:rPr lang="en-US" sz="3500" spc="294" dirty="0">
                <a:solidFill>
                  <a:srgbClr val="1F243B"/>
                </a:solidFill>
                <a:latin typeface="Montserrat Classic" charset="0"/>
              </a:rPr>
              <a:t>According to the World Economic Forum in 2018, it will take 108 years to close the global gender gap.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979675" y="3743682"/>
            <a:ext cx="3314591" cy="3314591"/>
            <a:chOff x="0" y="0"/>
            <a:chExt cx="4872604" cy="4872604"/>
          </a:xfrm>
          <a:solidFill>
            <a:schemeClr val="bg1">
              <a:lumMod val="8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11387281" y="3767100"/>
            <a:ext cx="3314591" cy="3326378"/>
            <a:chOff x="0" y="0"/>
            <a:chExt cx="4872604" cy="4889931"/>
          </a:xfrm>
          <a:solidFill>
            <a:schemeClr val="bg1">
              <a:lumMod val="85000"/>
            </a:schemeClr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13954782" y="6337440"/>
            <a:ext cx="3314591" cy="3315573"/>
            <a:chOff x="0" y="0"/>
            <a:chExt cx="4872604" cy="4874047"/>
          </a:xfrm>
          <a:solidFill>
            <a:schemeClr val="bg1">
              <a:lumMod val="85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6" name="Group 16"/>
          <p:cNvGrpSpPr/>
          <p:nvPr/>
        </p:nvGrpSpPr>
        <p:grpSpPr>
          <a:xfrm>
            <a:off x="12284370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875733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853650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649200" y="4991100"/>
            <a:ext cx="822303" cy="782911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185516" y="4914900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5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2"/>
              </a:lnSpc>
              <a:spcBef>
                <a:spcPct val="0"/>
              </a:spcBef>
            </a:pPr>
            <a:r>
              <a:rPr lang="en-US" sz="5045" spc="40">
                <a:solidFill>
                  <a:srgbClr val="FFFFFF"/>
                </a:solidFill>
                <a:latin typeface="Archivo Black"/>
              </a:rPr>
              <a:t>INTRODUCTION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  <a:solidFill>
            <a:schemeClr val="accent6"/>
          </a:solidFill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Freeform 38"/>
          <p:cNvSpPr/>
          <p:nvPr/>
        </p:nvSpPr>
        <p:spPr>
          <a:xfrm>
            <a:off x="15185516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07709" y="3711625"/>
            <a:ext cx="9877841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000" spc="294" dirty="0">
                <a:solidFill>
                  <a:srgbClr val="1F243B"/>
                </a:solidFill>
                <a:latin typeface="Montserrat Classic" charset="0"/>
              </a:rPr>
              <a:t>Recent media coverage purports that Palmoria Group is heavily biased against females. Tabloids coverage poses a threat to the company’s expansion ambitions and Intra Analytics has been tasked to investigate the authenticity of 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3000" spc="294" dirty="0">
                <a:solidFill>
                  <a:srgbClr val="1F243B"/>
                </a:solidFill>
                <a:latin typeface="Montserrat Classic" charset="0"/>
              </a:rPr>
              <a:t>the media’s claim.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000523" y="4727811"/>
            <a:ext cx="1272897" cy="13096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5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2"/>
              </a:lnSpc>
              <a:spcBef>
                <a:spcPct val="0"/>
              </a:spcBef>
            </a:pPr>
            <a:r>
              <a:rPr lang="en-US" sz="5045" spc="40" dirty="0">
                <a:solidFill>
                  <a:srgbClr val="FFFFFF"/>
                </a:solidFill>
                <a:latin typeface="Archivo Black"/>
              </a:rPr>
              <a:t>PROBLEM STATEMENT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  <a:solidFill>
            <a:schemeClr val="accent6"/>
          </a:solidFill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10"/>
          <p:cNvGrpSpPr/>
          <p:nvPr/>
        </p:nvGrpSpPr>
        <p:grpSpPr>
          <a:xfrm>
            <a:off x="14540399" y="4533900"/>
            <a:ext cx="2603159" cy="2524373"/>
            <a:chOff x="0" y="0"/>
            <a:chExt cx="4872604" cy="4872604"/>
          </a:xfrm>
          <a:solidFill>
            <a:schemeClr val="bg1">
              <a:lumMod val="85000"/>
            </a:schemeClr>
          </a:solidFill>
        </p:grpSpPr>
        <p:sp>
          <p:nvSpPr>
            <p:cNvPr id="50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grpFill/>
          </p:spPr>
        </p:sp>
      </p:grpSp>
      <p:grpSp>
        <p:nvGrpSpPr>
          <p:cNvPr id="51" name="Group 12"/>
          <p:cNvGrpSpPr/>
          <p:nvPr/>
        </p:nvGrpSpPr>
        <p:grpSpPr>
          <a:xfrm>
            <a:off x="12496800" y="4560128"/>
            <a:ext cx="2603159" cy="2533350"/>
            <a:chOff x="0" y="0"/>
            <a:chExt cx="4872604" cy="4889931"/>
          </a:xfrm>
          <a:solidFill>
            <a:schemeClr val="bg1">
              <a:lumMod val="85000"/>
            </a:schemeClr>
          </a:solidFill>
        </p:grpSpPr>
        <p:sp>
          <p:nvSpPr>
            <p:cNvPr id="52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53" name="Group 14"/>
          <p:cNvGrpSpPr/>
          <p:nvPr/>
        </p:nvGrpSpPr>
        <p:grpSpPr>
          <a:xfrm>
            <a:off x="14515441" y="6515100"/>
            <a:ext cx="2603159" cy="2525121"/>
            <a:chOff x="0" y="0"/>
            <a:chExt cx="4872604" cy="4874047"/>
          </a:xfrm>
          <a:solidFill>
            <a:schemeClr val="bg1">
              <a:lumMod val="85000"/>
            </a:schemeClr>
          </a:solidFill>
        </p:grpSpPr>
        <p:sp>
          <p:nvSpPr>
            <p:cNvPr id="54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grpFill/>
          </p:spPr>
        </p:sp>
      </p:grpSp>
      <p:sp>
        <p:nvSpPr>
          <p:cNvPr id="56" name="Freeform 31"/>
          <p:cNvSpPr/>
          <p:nvPr/>
        </p:nvSpPr>
        <p:spPr>
          <a:xfrm>
            <a:off x="13292573" y="5291779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26"/>
          <p:cNvSpPr/>
          <p:nvPr/>
        </p:nvSpPr>
        <p:spPr>
          <a:xfrm>
            <a:off x="15430024" y="5121189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7124700"/>
            <a:ext cx="1105410" cy="1105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5265974"/>
            <a:ext cx="1020526" cy="102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190500"/>
            <a:ext cx="18288000" cy="1057092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3303" y="3909710"/>
            <a:ext cx="2578727" cy="1432874"/>
            <a:chOff x="0" y="0"/>
            <a:chExt cx="4159440" cy="2311200"/>
          </a:xfrm>
          <a:solidFill>
            <a:schemeClr val="accent6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5" name="Group 5"/>
          <p:cNvGrpSpPr/>
          <p:nvPr/>
        </p:nvGrpSpPr>
        <p:grpSpPr>
          <a:xfrm>
            <a:off x="1514184" y="4308772"/>
            <a:ext cx="2087711" cy="2089050"/>
            <a:chOff x="0" y="0"/>
            <a:chExt cx="3367440" cy="3369600"/>
          </a:xfrm>
          <a:solidFill>
            <a:schemeClr val="accent6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" name="Group 7"/>
          <p:cNvGrpSpPr/>
          <p:nvPr/>
        </p:nvGrpSpPr>
        <p:grpSpPr>
          <a:xfrm>
            <a:off x="3988013" y="4307433"/>
            <a:ext cx="2088157" cy="2086818"/>
            <a:chOff x="0" y="0"/>
            <a:chExt cx="3368160" cy="3366000"/>
          </a:xfrm>
          <a:solidFill>
            <a:schemeClr val="accent6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9" name="Group 9"/>
          <p:cNvGrpSpPr/>
          <p:nvPr/>
        </p:nvGrpSpPr>
        <p:grpSpPr>
          <a:xfrm>
            <a:off x="3873740" y="5313123"/>
            <a:ext cx="2582745" cy="1431089"/>
            <a:chOff x="0" y="0"/>
            <a:chExt cx="4165920" cy="2308320"/>
          </a:xfrm>
          <a:solidFill>
            <a:schemeClr val="accent6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1" name="Group 11"/>
          <p:cNvGrpSpPr/>
          <p:nvPr/>
        </p:nvGrpSpPr>
        <p:grpSpPr>
          <a:xfrm>
            <a:off x="6713659" y="3936046"/>
            <a:ext cx="2578727" cy="1432874"/>
            <a:chOff x="0" y="0"/>
            <a:chExt cx="4159440" cy="2311200"/>
          </a:xfrm>
          <a:solidFill>
            <a:schemeClr val="accent6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3" name="Group 13"/>
          <p:cNvGrpSpPr/>
          <p:nvPr/>
        </p:nvGrpSpPr>
        <p:grpSpPr>
          <a:xfrm>
            <a:off x="6814541" y="4335108"/>
            <a:ext cx="2087711" cy="2089050"/>
            <a:chOff x="0" y="0"/>
            <a:chExt cx="3367440" cy="3369600"/>
          </a:xfrm>
          <a:solidFill>
            <a:schemeClr val="accent6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5" name="Group 15"/>
          <p:cNvGrpSpPr/>
          <p:nvPr/>
        </p:nvGrpSpPr>
        <p:grpSpPr>
          <a:xfrm>
            <a:off x="9288369" y="4333769"/>
            <a:ext cx="2088157" cy="2086818"/>
            <a:chOff x="0" y="0"/>
            <a:chExt cx="3368160" cy="3366000"/>
          </a:xfrm>
          <a:solidFill>
            <a:schemeClr val="accent6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7" name="Group 17"/>
          <p:cNvGrpSpPr/>
          <p:nvPr/>
        </p:nvGrpSpPr>
        <p:grpSpPr>
          <a:xfrm>
            <a:off x="9174096" y="5339459"/>
            <a:ext cx="2582745" cy="1431089"/>
            <a:chOff x="0" y="0"/>
            <a:chExt cx="4165920" cy="2308320"/>
          </a:xfrm>
          <a:solidFill>
            <a:schemeClr val="accent6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9" name="Group 19"/>
          <p:cNvGrpSpPr/>
          <p:nvPr/>
        </p:nvGrpSpPr>
        <p:grpSpPr>
          <a:xfrm>
            <a:off x="12014016" y="3932475"/>
            <a:ext cx="2578727" cy="1432874"/>
            <a:chOff x="0" y="0"/>
            <a:chExt cx="4159440" cy="2311200"/>
          </a:xfrm>
          <a:solidFill>
            <a:schemeClr val="accent6"/>
          </a:soli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1" name="Group 21"/>
          <p:cNvGrpSpPr/>
          <p:nvPr/>
        </p:nvGrpSpPr>
        <p:grpSpPr>
          <a:xfrm>
            <a:off x="12114897" y="4331537"/>
            <a:ext cx="2087711" cy="2089050"/>
            <a:chOff x="0" y="0"/>
            <a:chExt cx="3367440" cy="3369600"/>
          </a:xfrm>
          <a:solidFill>
            <a:schemeClr val="accent6"/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3" name="Group 23"/>
          <p:cNvGrpSpPr/>
          <p:nvPr/>
        </p:nvGrpSpPr>
        <p:grpSpPr>
          <a:xfrm>
            <a:off x="14588726" y="4330198"/>
            <a:ext cx="2088157" cy="2086818"/>
            <a:chOff x="0" y="0"/>
            <a:chExt cx="3368160" cy="3366000"/>
          </a:xfrm>
          <a:solidFill>
            <a:schemeClr val="accent6"/>
          </a:solidFill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1" name="TextBox 31"/>
          <p:cNvSpPr txBox="1"/>
          <p:nvPr/>
        </p:nvSpPr>
        <p:spPr>
          <a:xfrm>
            <a:off x="1324041" y="7658100"/>
            <a:ext cx="24679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spc="133" dirty="0">
                <a:solidFill>
                  <a:srgbClr val="040506"/>
                </a:solidFill>
                <a:latin typeface="Montserrat Light"/>
              </a:rPr>
              <a:t>The aims and objectives of the project were established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4042" y="6706112"/>
            <a:ext cx="26639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 dirty="0">
                <a:solidFill>
                  <a:srgbClr val="040506"/>
                </a:solidFill>
                <a:latin typeface="Montserrat Classic"/>
              </a:rPr>
              <a:t>Business Understanding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98092" y="2540794"/>
            <a:ext cx="246799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spc="133" dirty="0">
                <a:solidFill>
                  <a:srgbClr val="040506"/>
                </a:solidFill>
                <a:latin typeface="Montserrat Light"/>
              </a:rPr>
              <a:t>Two datasets were provided, “emp-data.csv” and “bonus-rules.xlsx”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36317" y="2014835"/>
            <a:ext cx="266448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 dirty="0">
                <a:solidFill>
                  <a:srgbClr val="040506"/>
                </a:solidFill>
                <a:latin typeface="Montserrat Classic"/>
              </a:rPr>
              <a:t>Data Collection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705600" y="7186017"/>
            <a:ext cx="246799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spc="133" dirty="0">
                <a:solidFill>
                  <a:srgbClr val="040506"/>
                </a:solidFill>
                <a:latin typeface="Montserrat Light"/>
              </a:rPr>
              <a:t>The datasets were loaded to Power Query for cleaning and transformation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456523" y="6706112"/>
            <a:ext cx="2902713" cy="41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 dirty="0">
                <a:solidFill>
                  <a:srgbClr val="040506"/>
                </a:solidFill>
                <a:latin typeface="Montserrat Classic"/>
              </a:rPr>
              <a:t>Data Preparation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98449" y="2207464"/>
            <a:ext cx="2467998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spc="133" dirty="0">
                <a:solidFill>
                  <a:srgbClr val="040506"/>
                </a:solidFill>
                <a:latin typeface="Montserrat Light"/>
              </a:rPr>
              <a:t>The data was analyzed to gain insights and answer the key business question.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90947" y="1638300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 dirty="0">
                <a:solidFill>
                  <a:srgbClr val="040506"/>
                </a:solidFill>
                <a:latin typeface="Montserrat Classic"/>
              </a:rPr>
              <a:t>Analysis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27962" y="7124700"/>
            <a:ext cx="257868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spc="133" dirty="0">
                <a:solidFill>
                  <a:srgbClr val="040506"/>
                </a:solidFill>
                <a:latin typeface="Montserrat Light"/>
              </a:rPr>
              <a:t>Strategic interactive reports were created to communicate the insights generated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014017" y="6716682"/>
            <a:ext cx="257868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 dirty="0">
                <a:solidFill>
                  <a:srgbClr val="040506"/>
                </a:solidFill>
                <a:latin typeface="Montserrat Classic"/>
              </a:rPr>
              <a:t>Visualization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495961" y="2564907"/>
            <a:ext cx="246799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000" dirty="0">
                <a:latin typeface="Montserrat Light" charset="0"/>
              </a:rPr>
              <a:t>Recommendations were made based on the insights generated from the data analysis</a:t>
            </a:r>
            <a:endParaRPr lang="en-US" sz="2000" spc="133" dirty="0">
              <a:solidFill>
                <a:srgbClr val="040506"/>
              </a:solidFill>
              <a:latin typeface="Montserrat Light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202586" y="1638300"/>
            <a:ext cx="317101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 dirty="0">
                <a:solidFill>
                  <a:srgbClr val="040506"/>
                </a:solidFill>
                <a:latin typeface="Montserrat Classic"/>
              </a:rPr>
              <a:t>Business Recommendation </a:t>
            </a:r>
          </a:p>
        </p:txBody>
      </p:sp>
      <p:grpSp>
        <p:nvGrpSpPr>
          <p:cNvPr id="43" name="Group 3"/>
          <p:cNvGrpSpPr/>
          <p:nvPr/>
        </p:nvGrpSpPr>
        <p:grpSpPr>
          <a:xfrm>
            <a:off x="-2187308" y="311339"/>
            <a:ext cx="9001849" cy="1006277"/>
            <a:chOff x="0" y="0"/>
            <a:chExt cx="1876002" cy="218865"/>
          </a:xfrm>
        </p:grpSpPr>
        <p:sp>
          <p:nvSpPr>
            <p:cNvPr id="4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4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27"/>
          <p:cNvSpPr txBox="1"/>
          <p:nvPr/>
        </p:nvSpPr>
        <p:spPr>
          <a:xfrm>
            <a:off x="381000" y="306861"/>
            <a:ext cx="5029200" cy="79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62"/>
              </a:lnSpc>
              <a:spcBef>
                <a:spcPct val="0"/>
              </a:spcBef>
            </a:pPr>
            <a:r>
              <a:rPr lang="en-US" sz="3500" spc="40" dirty="0">
                <a:solidFill>
                  <a:srgbClr val="FFFFFF"/>
                </a:solidFill>
                <a:latin typeface="Archivo Black"/>
              </a:rPr>
              <a:t>THE APPROACH</a:t>
            </a:r>
          </a:p>
        </p:txBody>
      </p:sp>
      <p:sp>
        <p:nvSpPr>
          <p:cNvPr id="50" name="AutoShape 37"/>
          <p:cNvSpPr/>
          <p:nvPr/>
        </p:nvSpPr>
        <p:spPr>
          <a:xfrm>
            <a:off x="381000" y="244663"/>
            <a:ext cx="54102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12" y="4781712"/>
            <a:ext cx="1199988" cy="119998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30" y="4804187"/>
            <a:ext cx="1297098" cy="12970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799321"/>
            <a:ext cx="1182379" cy="118237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4818576"/>
            <a:ext cx="1163124" cy="116312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75" y="4756852"/>
            <a:ext cx="1187984" cy="118798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789780"/>
            <a:ext cx="1191920" cy="11919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1844104">
            <a:off x="7495694" y="2176978"/>
            <a:ext cx="12306540" cy="130241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536567" y="0"/>
            <a:ext cx="9751433" cy="5485181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45018" y="1879591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solidFill>
              <a:srgbClr val="1F243B"/>
            </a:solidFill>
            <a:ln cap="sq">
              <a:noFill/>
              <a:prstDash val="solid"/>
              <a:miter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32386" y="571500"/>
            <a:ext cx="8824425" cy="79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842"/>
              </a:lnSpc>
              <a:spcBef>
                <a:spcPct val="0"/>
              </a:spcBef>
            </a:pPr>
            <a:r>
              <a:rPr lang="en-US" sz="4000" u="none" strike="noStrike" spc="173" dirty="0">
                <a:solidFill>
                  <a:srgbClr val="010101"/>
                </a:solidFill>
                <a:latin typeface="Archivo Black"/>
              </a:rPr>
              <a:t>KEY BUSINESS </a:t>
            </a:r>
            <a:r>
              <a:rPr lang="en-US" sz="4000" spc="173" dirty="0">
                <a:solidFill>
                  <a:srgbClr val="010101"/>
                </a:solidFill>
                <a:latin typeface="Archivo Black"/>
              </a:rPr>
              <a:t>QUESTIONS</a:t>
            </a:r>
            <a:endParaRPr lang="en-US" sz="4000" u="none" strike="noStrike" spc="173" dirty="0">
              <a:solidFill>
                <a:srgbClr val="010101"/>
              </a:solidFill>
              <a:latin typeface="Archivo Black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680103" y="1638300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9270" y="1943100"/>
            <a:ext cx="495083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000" spc="155" dirty="0">
                <a:solidFill>
                  <a:srgbClr val="F2F4F5"/>
                </a:solidFill>
                <a:latin typeface="Montserrat Light"/>
              </a:rPr>
              <a:t>Is there a gender disparity within the organization?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335414" y="3925965"/>
            <a:ext cx="6331281" cy="1563793"/>
            <a:chOff x="0" y="0"/>
            <a:chExt cx="2161091" cy="5337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solidFill>
              <a:srgbClr val="1F243B"/>
            </a:solidFill>
            <a:ln cap="sq">
              <a:noFill/>
              <a:prstDash val="solid"/>
              <a:miter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77253" y="3684674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698367" y="4220170"/>
            <a:ext cx="495083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000" spc="155" dirty="0">
                <a:solidFill>
                  <a:srgbClr val="F2F4F5"/>
                </a:solidFill>
                <a:latin typeface="Montserrat Light"/>
              </a:rPr>
              <a:t>What are the ratings based on gender?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45018" y="5972339"/>
            <a:ext cx="6331281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solidFill>
              <a:srgbClr val="1F243B"/>
            </a:solidFill>
            <a:ln cap="sq">
              <a:noFill/>
              <a:prstDash val="solid"/>
              <a:miter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680103" y="5731048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54767" y="6044505"/>
            <a:ext cx="495083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000" spc="155" dirty="0">
                <a:solidFill>
                  <a:srgbClr val="F2F4F5"/>
                </a:solidFill>
                <a:latin typeface="Montserrat Light"/>
              </a:rPr>
              <a:t>Is there a gender pay gap across the organization?</a:t>
            </a:r>
          </a:p>
        </p:txBody>
      </p:sp>
      <p:grpSp>
        <p:nvGrpSpPr>
          <p:cNvPr id="29" name="Group 15"/>
          <p:cNvGrpSpPr/>
          <p:nvPr/>
        </p:nvGrpSpPr>
        <p:grpSpPr>
          <a:xfrm>
            <a:off x="6300362" y="8030910"/>
            <a:ext cx="6331281" cy="1563793"/>
            <a:chOff x="0" y="0"/>
            <a:chExt cx="2161091" cy="533778"/>
          </a:xfrm>
        </p:grpSpPr>
        <p:sp>
          <p:nvSpPr>
            <p:cNvPr id="30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solidFill>
              <a:srgbClr val="1F243B"/>
            </a:solidFill>
            <a:ln cap="sq">
              <a:noFill/>
              <a:prstDash val="solid"/>
              <a:miter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2" name="Group 18"/>
          <p:cNvGrpSpPr/>
          <p:nvPr/>
        </p:nvGrpSpPr>
        <p:grpSpPr>
          <a:xfrm>
            <a:off x="5142201" y="7789619"/>
            <a:ext cx="2381235" cy="2046374"/>
            <a:chOff x="0" y="0"/>
            <a:chExt cx="812800" cy="698500"/>
          </a:xfrm>
        </p:grpSpPr>
        <p:sp>
          <p:nvSpPr>
            <p:cNvPr id="33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4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5" name="TextBox 21"/>
          <p:cNvSpPr txBox="1"/>
          <p:nvPr/>
        </p:nvSpPr>
        <p:spPr>
          <a:xfrm>
            <a:off x="7523436" y="8039100"/>
            <a:ext cx="507315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spc="155" dirty="0">
                <a:solidFill>
                  <a:srgbClr val="F2F4F5"/>
                </a:solidFill>
                <a:latin typeface="Montserrat Light"/>
              </a:rPr>
              <a:t>Does the company’s salary structure meet the manufacturing industry minimum wage regulation?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75" y="1970174"/>
            <a:ext cx="1357921" cy="13579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46" y="6240291"/>
            <a:ext cx="1111178" cy="111117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694" y="4013681"/>
            <a:ext cx="1321268" cy="132126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191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7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68692-8B6D-677F-477A-99E80E75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E53B88-0AAC-E46D-CF42-B8BA627E4391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8A0C3D4-8083-A1E8-619D-6768B9225CB4}"/>
              </a:ext>
            </a:extLst>
          </p:cNvPr>
          <p:cNvSpPr/>
          <p:nvPr/>
        </p:nvSpPr>
        <p:spPr>
          <a:xfrm rot="1844104">
            <a:off x="7495694" y="2176978"/>
            <a:ext cx="12306540" cy="130241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11DB48F-2281-E07D-6A06-1FE27C047DDB}"/>
              </a:ext>
            </a:extLst>
          </p:cNvPr>
          <p:cNvGrpSpPr>
            <a:grpSpLocks noChangeAspect="1"/>
          </p:cNvGrpSpPr>
          <p:nvPr/>
        </p:nvGrpSpPr>
        <p:grpSpPr>
          <a:xfrm>
            <a:off x="8536567" y="0"/>
            <a:ext cx="9751433" cy="5485181"/>
            <a:chOff x="0" y="0"/>
            <a:chExt cx="6089457" cy="34253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1BA6AE6-B0A3-C3B6-6443-F6B5F83D98E1}"/>
                </a:ext>
              </a:extLst>
            </p:cNvPr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78D016-41BF-0244-2A6C-67565CF4AC5A}"/>
                </a:ext>
              </a:extLst>
            </p:cNvPr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3F8B28E-B39E-1550-1517-9A1B76112F8A}"/>
              </a:ext>
            </a:extLst>
          </p:cNvPr>
          <p:cNvGrpSpPr/>
          <p:nvPr/>
        </p:nvGrpSpPr>
        <p:grpSpPr>
          <a:xfrm>
            <a:off x="903586" y="2763748"/>
            <a:ext cx="7014299" cy="2019445"/>
            <a:chOff x="0" y="0"/>
            <a:chExt cx="2161091" cy="53377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CF4970-149F-027C-E7DF-2EE5549C345F}"/>
                </a:ext>
              </a:extLst>
            </p:cNvPr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27EAC02-1584-70E5-73FF-B79656E6AEE5}"/>
                </a:ext>
              </a:extLst>
            </p:cNvPr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solidFill>
              <a:srgbClr val="1F243B"/>
            </a:solidFill>
            <a:ln cap="sq">
              <a:noFill/>
              <a:prstDash val="solid"/>
              <a:miter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C7C3E78-419F-D951-78DD-6868CC51DF95}"/>
              </a:ext>
            </a:extLst>
          </p:cNvPr>
          <p:cNvSpPr txBox="1"/>
          <p:nvPr/>
        </p:nvSpPr>
        <p:spPr>
          <a:xfrm>
            <a:off x="1532386" y="571500"/>
            <a:ext cx="8824425" cy="79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842"/>
              </a:lnSpc>
              <a:spcBef>
                <a:spcPct val="0"/>
              </a:spcBef>
            </a:pPr>
            <a:r>
              <a:rPr lang="en-US" sz="4000" u="none" strike="noStrike" spc="173" dirty="0">
                <a:solidFill>
                  <a:srgbClr val="010101"/>
                </a:solidFill>
                <a:latin typeface="Archivo Black"/>
              </a:rPr>
              <a:t>KEY BUSINESS </a:t>
            </a:r>
            <a:r>
              <a:rPr lang="en-US" sz="4000" spc="173" dirty="0">
                <a:solidFill>
                  <a:srgbClr val="010101"/>
                </a:solidFill>
                <a:latin typeface="Archivo Black"/>
              </a:rPr>
              <a:t>QUESTIONS</a:t>
            </a:r>
            <a:endParaRPr lang="en-US" sz="4000" u="none" strike="noStrike" spc="173" dirty="0">
              <a:solidFill>
                <a:srgbClr val="010101"/>
              </a:solidFill>
              <a:latin typeface="Archivo Black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6D03C13-01E7-45ED-FFF8-2AEA724B5A60}"/>
              </a:ext>
            </a:extLst>
          </p:cNvPr>
          <p:cNvGrpSpPr/>
          <p:nvPr/>
        </p:nvGrpSpPr>
        <p:grpSpPr>
          <a:xfrm>
            <a:off x="6821689" y="2522457"/>
            <a:ext cx="2381235" cy="2046374"/>
            <a:chOff x="0" y="0"/>
            <a:chExt cx="812800" cy="698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D688736-0FFD-D0C8-A100-7CA326C33DDC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4D1636A-B218-0DCC-4F88-DC4E9B97C470}"/>
                </a:ext>
              </a:extLst>
            </p:cNvPr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1C9E25F3-F06A-B70E-6D72-A1B1E5326DE4}"/>
              </a:ext>
            </a:extLst>
          </p:cNvPr>
          <p:cNvSpPr txBox="1"/>
          <p:nvPr/>
        </p:nvSpPr>
        <p:spPr>
          <a:xfrm>
            <a:off x="1870856" y="2827257"/>
            <a:ext cx="4950833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155" dirty="0">
                <a:solidFill>
                  <a:srgbClr val="F2F4F5"/>
                </a:solidFill>
                <a:latin typeface="Montserrat Light"/>
              </a:rPr>
              <a:t>What is the annual bonus pay to employees based on performance ratings?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6D2CE01-C664-108B-C216-C12CC609FE79}"/>
              </a:ext>
            </a:extLst>
          </p:cNvPr>
          <p:cNvGrpSpPr/>
          <p:nvPr/>
        </p:nvGrpSpPr>
        <p:grpSpPr>
          <a:xfrm>
            <a:off x="6477000" y="4810122"/>
            <a:ext cx="7383000" cy="2060839"/>
            <a:chOff x="0" y="0"/>
            <a:chExt cx="2161091" cy="53377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53EC0-0948-B1D5-3C49-F99428858EDB}"/>
                </a:ext>
              </a:extLst>
            </p:cNvPr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D126B5C-2499-74B4-975F-5771EB4F2783}"/>
                </a:ext>
              </a:extLst>
            </p:cNvPr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solidFill>
              <a:srgbClr val="1F243B"/>
            </a:solidFill>
            <a:ln cap="sq">
              <a:noFill/>
              <a:prstDash val="solid"/>
              <a:miter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61FD7B0-60C9-4B1C-27A7-5C4E434411F6}"/>
              </a:ext>
            </a:extLst>
          </p:cNvPr>
          <p:cNvGrpSpPr/>
          <p:nvPr/>
        </p:nvGrpSpPr>
        <p:grpSpPr>
          <a:xfrm>
            <a:off x="5318839" y="4568831"/>
            <a:ext cx="2381235" cy="2046374"/>
            <a:chOff x="0" y="0"/>
            <a:chExt cx="812800" cy="6985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FAC6343-8268-49E7-A2FC-2797C12C57DD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2B62E8A-074A-7DFB-FD0C-39FE20C01C75}"/>
                </a:ext>
              </a:extLst>
            </p:cNvPr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3E640811-06D5-6042-4038-B647CBEE3937}"/>
              </a:ext>
            </a:extLst>
          </p:cNvPr>
          <p:cNvSpPr txBox="1"/>
          <p:nvPr/>
        </p:nvSpPr>
        <p:spPr>
          <a:xfrm>
            <a:off x="8168760" y="4839003"/>
            <a:ext cx="5346784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155" dirty="0">
                <a:solidFill>
                  <a:srgbClr val="F2F4F5"/>
                </a:solidFill>
                <a:latin typeface="Montserrat Light"/>
              </a:rPr>
              <a:t>What is the total amount(bonus inclusive) to be paid per region and company wide?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0E1B762-15DB-6055-2FF2-25C5C199526B}"/>
              </a:ext>
            </a:extLst>
          </p:cNvPr>
          <p:cNvGrpSpPr/>
          <p:nvPr/>
        </p:nvGrpSpPr>
        <p:grpSpPr>
          <a:xfrm>
            <a:off x="903586" y="6856496"/>
            <a:ext cx="7014299" cy="1813273"/>
            <a:chOff x="0" y="0"/>
            <a:chExt cx="2161091" cy="533778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D3C6F66-2C27-30C1-B801-D70B8DAF22FF}"/>
                </a:ext>
              </a:extLst>
            </p:cNvPr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F243B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126FD2F-515B-43E5-7996-AF5D38DBDCC6}"/>
                </a:ext>
              </a:extLst>
            </p:cNvPr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solidFill>
              <a:srgbClr val="1F243B"/>
            </a:solidFill>
            <a:ln cap="sq">
              <a:noFill/>
              <a:prstDash val="solid"/>
              <a:miter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9D7DA45-7D77-5ADD-CFED-A5A23755EBFC}"/>
              </a:ext>
            </a:extLst>
          </p:cNvPr>
          <p:cNvGrpSpPr/>
          <p:nvPr/>
        </p:nvGrpSpPr>
        <p:grpSpPr>
          <a:xfrm>
            <a:off x="6821689" y="6615205"/>
            <a:ext cx="2381235" cy="2046374"/>
            <a:chOff x="0" y="0"/>
            <a:chExt cx="812800" cy="6985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483E032C-0450-B4D1-11C4-8A505BB0F3D1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185A81A-0F3B-D154-229C-4D97ABAEBE07}"/>
                </a:ext>
              </a:extLst>
            </p:cNvPr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F579B5EF-AC9F-935F-3818-BA375D927388}"/>
              </a:ext>
            </a:extLst>
          </p:cNvPr>
          <p:cNvSpPr txBox="1"/>
          <p:nvPr/>
        </p:nvSpPr>
        <p:spPr>
          <a:xfrm>
            <a:off x="1275711" y="6928662"/>
            <a:ext cx="5571476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155" dirty="0">
                <a:solidFill>
                  <a:srgbClr val="F2F4F5"/>
                </a:solidFill>
                <a:latin typeface="Montserrat Light"/>
              </a:rPr>
              <a:t>What is the total amount left to be paid to bridge the minimum wage requirement gap?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11D323B-3756-A02B-5820-E8D3854E68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7124448"/>
            <a:ext cx="1111178" cy="11111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D412E7-445C-53B5-4A36-53C9DB2159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15" y="5036429"/>
            <a:ext cx="1111178" cy="11111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006238-057A-F09F-8D2E-275829845F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2928391"/>
            <a:ext cx="1111178" cy="111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2806</TotalTime>
  <Words>495</Words>
  <Application>Microsoft Office PowerPoint</Application>
  <PresentationFormat>Custom</PresentationFormat>
  <Paragraphs>93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Montserrat Classic Bold</vt:lpstr>
      <vt:lpstr>Arial</vt:lpstr>
      <vt:lpstr>Montserrat Light</vt:lpstr>
      <vt:lpstr>Archivo Black</vt:lpstr>
      <vt:lpstr>Montserrat Classic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>DELL</dc:creator>
  <cp:lastModifiedBy>Daniella Elorm Atike</cp:lastModifiedBy>
  <cp:revision>52</cp:revision>
  <dcterms:created xsi:type="dcterms:W3CDTF">2006-08-16T00:00:00Z</dcterms:created>
  <dcterms:modified xsi:type="dcterms:W3CDTF">2024-02-21T07:27:08Z</dcterms:modified>
  <dc:identifier>DAF8xn-MXuc</dc:identifier>
</cp:coreProperties>
</file>